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1"/>
  </p:handoutMasterIdLst>
  <p:sldIdLst>
    <p:sldId id="256" r:id="rId2"/>
    <p:sldId id="257" r:id="rId3"/>
    <p:sldId id="258" r:id="rId4"/>
    <p:sldId id="259" r:id="rId5"/>
    <p:sldId id="262" r:id="rId6"/>
    <p:sldId id="263" r:id="rId7"/>
    <p:sldId id="264" r:id="rId8"/>
    <p:sldId id="260" r:id="rId9"/>
    <p:sldId id="261" r:id="rId10"/>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DC21E6B-AFB6-4058-8230-66A571F632B5}" type="datetimeFigureOut">
              <a:rPr lang="en-US" smtClean="0"/>
              <a:t>3/15/2016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FCBF444-7225-43B5-BECF-1F7A29FF3C43}" type="slidenum">
              <a:rPr lang="en-US" smtClean="0"/>
              <a:t>‹#›</a:t>
            </a:fld>
            <a:endParaRPr lang="en-US"/>
          </a:p>
        </p:txBody>
      </p:sp>
    </p:spTree>
    <p:extLst>
      <p:ext uri="{BB962C8B-B14F-4D97-AF65-F5344CB8AC3E}">
        <p14:creationId xmlns:p14="http://schemas.microsoft.com/office/powerpoint/2010/main" val="24879720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3/15/2016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3/15/2016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3/15/2016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2_VvIr1KkL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March 15</a:t>
            </a:r>
            <a:r>
              <a:rPr lang="en-US" baseline="30000" dirty="0" smtClean="0"/>
              <a:t>th</a:t>
            </a:r>
            <a:r>
              <a:rPr lang="en-US" dirty="0" smtClean="0"/>
              <a:t>, 2016</a:t>
            </a:r>
            <a:endParaRPr lang="en-US" dirty="0"/>
          </a:p>
        </p:txBody>
      </p:sp>
      <p:sp>
        <p:nvSpPr>
          <p:cNvPr id="3" name="Subtitle 2"/>
          <p:cNvSpPr>
            <a:spLocks noGrp="1"/>
          </p:cNvSpPr>
          <p:nvPr>
            <p:ph type="subTitle" idx="1"/>
          </p:nvPr>
        </p:nvSpPr>
        <p:spPr/>
        <p:txBody>
          <a:bodyPr/>
          <a:lstStyle/>
          <a:p>
            <a:r>
              <a:rPr lang="en-US" dirty="0" smtClean="0"/>
              <a:t>Brown</a:t>
            </a:r>
            <a:endParaRPr lang="en-US" dirty="0"/>
          </a:p>
        </p:txBody>
      </p:sp>
    </p:spTree>
    <p:extLst>
      <p:ext uri="{BB962C8B-B14F-4D97-AF65-F5344CB8AC3E}">
        <p14:creationId xmlns:p14="http://schemas.microsoft.com/office/powerpoint/2010/main" val="590124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Standard </a:t>
            </a:r>
            <a:endParaRPr lang="en-US" dirty="0"/>
          </a:p>
        </p:txBody>
      </p:sp>
      <p:sp>
        <p:nvSpPr>
          <p:cNvPr id="3" name="Content Placeholder 2"/>
          <p:cNvSpPr>
            <a:spLocks noGrp="1"/>
          </p:cNvSpPr>
          <p:nvPr>
            <p:ph idx="1"/>
          </p:nvPr>
        </p:nvSpPr>
        <p:spPr/>
        <p:txBody>
          <a:bodyPr>
            <a:normAutofit fontScale="92500"/>
          </a:bodyPr>
          <a:lstStyle/>
          <a:p>
            <a:r>
              <a:rPr lang="en-US" sz="4400" dirty="0"/>
              <a:t>ELAGSE8W1:</a:t>
            </a:r>
          </a:p>
          <a:p>
            <a:r>
              <a:rPr lang="en-US" sz="4400" dirty="0"/>
              <a:t>a. Introduce claim(s), acknowledge and distinguish the claim(s) from alternate or opposing claims, and organize the reasons and evidence logically.</a:t>
            </a:r>
          </a:p>
          <a:p>
            <a:endParaRPr lang="en-US" dirty="0"/>
          </a:p>
        </p:txBody>
      </p:sp>
    </p:spTree>
    <p:extLst>
      <p:ext uri="{BB962C8B-B14F-4D97-AF65-F5344CB8AC3E}">
        <p14:creationId xmlns:p14="http://schemas.microsoft.com/office/powerpoint/2010/main" val="963017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Purpose of the Project </a:t>
            </a:r>
            <a:endParaRPr lang="en-US" dirty="0"/>
          </a:p>
        </p:txBody>
      </p:sp>
      <p:sp>
        <p:nvSpPr>
          <p:cNvPr id="3" name="Content Placeholder 2"/>
          <p:cNvSpPr>
            <a:spLocks noGrp="1"/>
          </p:cNvSpPr>
          <p:nvPr>
            <p:ph sz="half" idx="1"/>
          </p:nvPr>
        </p:nvSpPr>
        <p:spPr>
          <a:xfrm>
            <a:off x="1371600" y="1616529"/>
            <a:ext cx="4447786" cy="4250871"/>
          </a:xfrm>
        </p:spPr>
        <p:txBody>
          <a:bodyPr>
            <a:normAutofit fontScale="92500" lnSpcReduction="10000"/>
          </a:bodyPr>
          <a:lstStyle/>
          <a:p>
            <a:r>
              <a:rPr lang="en-US" dirty="0" smtClean="0"/>
              <a:t>State your claim.</a:t>
            </a:r>
          </a:p>
          <a:p>
            <a:r>
              <a:rPr lang="en-US" dirty="0" smtClean="0"/>
              <a:t>Support your Claim.</a:t>
            </a:r>
          </a:p>
          <a:p>
            <a:r>
              <a:rPr lang="en-US" dirty="0" smtClean="0"/>
              <a:t>Research terms and sources.</a:t>
            </a:r>
          </a:p>
          <a:p>
            <a:r>
              <a:rPr lang="en-US" dirty="0" smtClean="0"/>
              <a:t>Delineate author’s purpose and gather information.</a:t>
            </a:r>
          </a:p>
          <a:p>
            <a:r>
              <a:rPr lang="en-US" dirty="0" smtClean="0"/>
              <a:t>Evaluate resources and information.</a:t>
            </a:r>
          </a:p>
          <a:p>
            <a:r>
              <a:rPr lang="en-US" dirty="0" smtClean="0"/>
              <a:t>Create an effective opening.</a:t>
            </a:r>
          </a:p>
          <a:p>
            <a:r>
              <a:rPr lang="en-US" dirty="0" smtClean="0"/>
              <a:t>Create support for your claim </a:t>
            </a:r>
          </a:p>
          <a:p>
            <a:r>
              <a:rPr lang="en-US" dirty="0" smtClean="0"/>
              <a:t>Address and refute the counterclaim. </a:t>
            </a:r>
          </a:p>
          <a:p>
            <a:r>
              <a:rPr lang="en-US" dirty="0" smtClean="0"/>
              <a:t>Practice public speaking.</a:t>
            </a:r>
          </a:p>
          <a:p>
            <a:r>
              <a:rPr lang="en-US" dirty="0" smtClean="0"/>
              <a:t>Debate and win.</a:t>
            </a:r>
          </a:p>
          <a:p>
            <a:pPr marL="0" indent="0">
              <a:buNone/>
            </a:pPr>
            <a:endParaRPr lang="en-US" dirty="0"/>
          </a:p>
        </p:txBody>
      </p:sp>
      <p:pic>
        <p:nvPicPr>
          <p:cNvPr id="5" name="Content Placeholder 4"/>
          <p:cNvPicPr>
            <a:picLocks noGrp="1" noChangeAspect="1"/>
          </p:cNvPicPr>
          <p:nvPr>
            <p:ph sz="half" idx="2"/>
          </p:nvPr>
        </p:nvPicPr>
        <p:blipFill>
          <a:blip r:embed="rId2"/>
          <a:stretch>
            <a:fillRect/>
          </a:stretch>
        </p:blipFill>
        <p:spPr>
          <a:xfrm>
            <a:off x="6574814" y="2171700"/>
            <a:ext cx="4340887" cy="3135085"/>
          </a:xfrm>
          <a:prstGeom prst="rect">
            <a:avLst/>
          </a:prstGeom>
        </p:spPr>
      </p:pic>
    </p:spTree>
    <p:extLst>
      <p:ext uri="{BB962C8B-B14F-4D97-AF65-F5344CB8AC3E}">
        <p14:creationId xmlns:p14="http://schemas.microsoft.com/office/powerpoint/2010/main" val="254484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an Effective Introduction</a:t>
            </a:r>
            <a:endParaRPr lang="en-US" dirty="0"/>
          </a:p>
        </p:txBody>
      </p:sp>
      <p:pic>
        <p:nvPicPr>
          <p:cNvPr id="8" name="Content Placeholder 7"/>
          <p:cNvPicPr>
            <a:picLocks noGrp="1" noChangeAspect="1"/>
          </p:cNvPicPr>
          <p:nvPr>
            <p:ph sz="half" idx="1"/>
          </p:nvPr>
        </p:nvPicPr>
        <p:blipFill>
          <a:blip r:embed="rId2"/>
          <a:stretch>
            <a:fillRect/>
          </a:stretch>
        </p:blipFill>
        <p:spPr>
          <a:xfrm>
            <a:off x="1973036" y="4003387"/>
            <a:ext cx="4381500" cy="2628900"/>
          </a:xfrm>
          <a:prstGeom prst="rect">
            <a:avLst/>
          </a:prstGeo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55971" y="1817858"/>
            <a:ext cx="4118883" cy="4371059"/>
          </a:xfrm>
        </p:spPr>
      </p:pic>
      <p:sp>
        <p:nvSpPr>
          <p:cNvPr id="3" name="TextBox 2"/>
          <p:cNvSpPr txBox="1"/>
          <p:nvPr/>
        </p:nvSpPr>
        <p:spPr>
          <a:xfrm>
            <a:off x="1551214" y="1575707"/>
            <a:ext cx="5053693" cy="2246769"/>
          </a:xfrm>
          <a:prstGeom prst="rect">
            <a:avLst/>
          </a:prstGeom>
          <a:noFill/>
        </p:spPr>
        <p:txBody>
          <a:bodyPr wrap="square" rtlCol="0">
            <a:spAutoFit/>
          </a:bodyPr>
          <a:lstStyle/>
          <a:p>
            <a:pPr marL="342900" indent="-342900">
              <a:buFont typeface="+mj-lt"/>
              <a:buAutoNum type="arabicPeriod"/>
            </a:pPr>
            <a:r>
              <a:rPr lang="en-US" sz="2800" dirty="0" smtClean="0"/>
              <a:t>Pull interest to your claim- A Hook. </a:t>
            </a:r>
          </a:p>
          <a:p>
            <a:pPr marL="342900" indent="-342900">
              <a:buFont typeface="+mj-lt"/>
              <a:buAutoNum type="arabicPeriod"/>
            </a:pPr>
            <a:r>
              <a:rPr lang="en-US" sz="2800" dirty="0" smtClean="0"/>
              <a:t>Explain the topic in detail. </a:t>
            </a:r>
          </a:p>
          <a:p>
            <a:pPr marL="342900" indent="-342900">
              <a:buFont typeface="+mj-lt"/>
              <a:buAutoNum type="arabicPeriod"/>
            </a:pPr>
            <a:r>
              <a:rPr lang="en-US" sz="2800" dirty="0" smtClean="0"/>
              <a:t>State your opinion on the topic. </a:t>
            </a:r>
          </a:p>
        </p:txBody>
      </p:sp>
    </p:spTree>
    <p:extLst>
      <p:ext uri="{BB962C8B-B14F-4D97-AF65-F5344CB8AC3E}">
        <p14:creationId xmlns:p14="http://schemas.microsoft.com/office/powerpoint/2010/main" val="776422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2_VvIr1KkLo"/>
          <p:cNvPicPr>
            <a:picLocks noGrp="1" noRot="1" noChangeAspect="1"/>
          </p:cNvPicPr>
          <p:nvPr>
            <p:ph idx="1"/>
            <a:videoFile r:link="rId1"/>
          </p:nvPr>
        </p:nvPicPr>
        <p:blipFill>
          <a:blip r:embed="rId3"/>
          <a:stretch>
            <a:fillRect/>
          </a:stretch>
        </p:blipFill>
        <p:spPr>
          <a:xfrm>
            <a:off x="929519" y="285750"/>
            <a:ext cx="10909603" cy="6136651"/>
          </a:xfrm>
          <a:prstGeom prst="rect">
            <a:avLst/>
          </a:prstGeom>
        </p:spPr>
      </p:pic>
    </p:spTree>
    <p:extLst>
      <p:ext uri="{BB962C8B-B14F-4D97-AF65-F5344CB8AC3E}">
        <p14:creationId xmlns:p14="http://schemas.microsoft.com/office/powerpoint/2010/main" val="3166832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Ways to HOOK a Reader…</a:t>
            </a:r>
            <a:endParaRPr lang="en-US" dirty="0"/>
          </a:p>
        </p:txBody>
      </p:sp>
      <p:sp>
        <p:nvSpPr>
          <p:cNvPr id="3" name="Content Placeholder 2"/>
          <p:cNvSpPr>
            <a:spLocks noGrp="1"/>
          </p:cNvSpPr>
          <p:nvPr>
            <p:ph sz="half" idx="1"/>
          </p:nvPr>
        </p:nvSpPr>
        <p:spPr>
          <a:xfrm>
            <a:off x="1371600" y="1494065"/>
            <a:ext cx="4447786" cy="4373336"/>
          </a:xfrm>
        </p:spPr>
        <p:txBody>
          <a:bodyPr/>
          <a:lstStyle/>
          <a:p>
            <a:r>
              <a:rPr lang="en-US" dirty="0" smtClean="0"/>
              <a:t>Tell a </a:t>
            </a:r>
            <a:r>
              <a:rPr lang="en-US" dirty="0" smtClean="0"/>
              <a:t>Story</a:t>
            </a:r>
            <a:r>
              <a:rPr lang="en-US" dirty="0" smtClean="0"/>
              <a:t>. </a:t>
            </a:r>
          </a:p>
          <a:p>
            <a:r>
              <a:rPr lang="en-US" dirty="0" smtClean="0"/>
              <a:t>Incorporate a </a:t>
            </a:r>
            <a:r>
              <a:rPr lang="en-US" dirty="0" smtClean="0"/>
              <a:t>Quote</a:t>
            </a:r>
            <a:r>
              <a:rPr lang="en-US" dirty="0" smtClean="0"/>
              <a:t>. </a:t>
            </a:r>
          </a:p>
          <a:p>
            <a:r>
              <a:rPr lang="en-US" dirty="0" smtClean="0"/>
              <a:t>Surprising </a:t>
            </a:r>
            <a:r>
              <a:rPr lang="en-US" dirty="0" smtClean="0"/>
              <a:t>Facts</a:t>
            </a:r>
            <a:r>
              <a:rPr lang="en-US" dirty="0" smtClean="0"/>
              <a:t>.</a:t>
            </a:r>
          </a:p>
          <a:p>
            <a:r>
              <a:rPr lang="en-US" dirty="0" smtClean="0"/>
              <a:t>Rhetorical </a:t>
            </a:r>
            <a:r>
              <a:rPr lang="en-US" dirty="0" smtClean="0"/>
              <a:t>Question.</a:t>
            </a:r>
            <a:endParaRPr lang="en-US" dirty="0"/>
          </a:p>
          <a:p>
            <a:r>
              <a:rPr lang="en-US" dirty="0" smtClean="0"/>
              <a:t>Explain </a:t>
            </a:r>
            <a:r>
              <a:rPr lang="en-US" dirty="0" smtClean="0"/>
              <a:t>Statistics.</a:t>
            </a:r>
            <a:endParaRPr lang="en-US" dirty="0" smtClean="0"/>
          </a:p>
          <a:p>
            <a:r>
              <a:rPr lang="en-US" dirty="0" smtClean="0"/>
              <a:t>Open </a:t>
            </a:r>
            <a:r>
              <a:rPr lang="en-US" dirty="0" smtClean="0"/>
              <a:t>with </a:t>
            </a:r>
            <a:r>
              <a:rPr lang="en-US" dirty="0" smtClean="0"/>
              <a:t>Dialogue.</a:t>
            </a:r>
          </a:p>
          <a:p>
            <a:r>
              <a:rPr lang="en-US" dirty="0" smtClean="0"/>
              <a:t>Sound Device. </a:t>
            </a:r>
          </a:p>
          <a:p>
            <a:r>
              <a:rPr lang="en-US" dirty="0" smtClean="0"/>
              <a:t>Describe a Setting.</a:t>
            </a:r>
            <a:endParaRPr lang="en-US" dirty="0" smtClean="0"/>
          </a:p>
          <a:p>
            <a:endParaRPr lang="en-US" dirty="0" smtClean="0"/>
          </a:p>
        </p:txBody>
      </p:sp>
      <p:pic>
        <p:nvPicPr>
          <p:cNvPr id="5" name="Content Placeholder 4"/>
          <p:cNvPicPr>
            <a:picLocks noGrp="1" noChangeAspect="1"/>
          </p:cNvPicPr>
          <p:nvPr>
            <p:ph sz="half" idx="2"/>
          </p:nvPr>
        </p:nvPicPr>
        <p:blipFill>
          <a:blip r:embed="rId2"/>
          <a:stretch>
            <a:fillRect/>
          </a:stretch>
        </p:blipFill>
        <p:spPr>
          <a:xfrm>
            <a:off x="6958012" y="2286000"/>
            <a:ext cx="3581400" cy="3581400"/>
          </a:xfrm>
          <a:prstGeom prst="rect">
            <a:avLst/>
          </a:prstGeom>
        </p:spPr>
      </p:pic>
    </p:spTree>
    <p:extLst>
      <p:ext uri="{BB962C8B-B14F-4D97-AF65-F5344CB8AC3E}">
        <p14:creationId xmlns:p14="http://schemas.microsoft.com/office/powerpoint/2010/main" val="25083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18457"/>
          </a:xfrm>
        </p:spPr>
        <p:txBody>
          <a:bodyPr/>
          <a:lstStyle/>
          <a:p>
            <a:r>
              <a:rPr lang="en-US" dirty="0" smtClean="0"/>
              <a:t>Teacher Model</a:t>
            </a:r>
            <a:endParaRPr lang="en-US" dirty="0"/>
          </a:p>
        </p:txBody>
      </p:sp>
      <p:sp>
        <p:nvSpPr>
          <p:cNvPr id="3" name="Content Placeholder 2"/>
          <p:cNvSpPr>
            <a:spLocks noGrp="1"/>
          </p:cNvSpPr>
          <p:nvPr>
            <p:ph idx="1"/>
          </p:nvPr>
        </p:nvSpPr>
        <p:spPr>
          <a:xfrm>
            <a:off x="1371600" y="1404257"/>
            <a:ext cx="9601200" cy="4463143"/>
          </a:xfrm>
        </p:spPr>
        <p:txBody>
          <a:bodyPr>
            <a:normAutofit lnSpcReduction="10000"/>
          </a:bodyPr>
          <a:lstStyle/>
          <a:p>
            <a:pPr marL="0" indent="0">
              <a:buNone/>
            </a:pPr>
            <a:r>
              <a:rPr lang="en-US" dirty="0" smtClean="0"/>
              <a:t>	</a:t>
            </a:r>
            <a:r>
              <a:rPr lang="en-US" sz="2400" dirty="0" smtClean="0"/>
              <a:t>Can you imagine? A teacher, let’s say your English teacher, brings the his needed contents from his car. He has his R2-D2 lunchbox, a computer bag, a stack of essays that consist of student responses and coffee stains, and a grey, steel lock box. After laying all of his contents onto his table, he pulls a key from his pocket, inserts it into the lockbox, opens it, and reveals its contents, a Glock handgun. Pulling out the gun, he checks the safety, places it in his shoulder holster, and walks out of his room to meet his smiling students whom are waiting in the hallway. In the state of Ohio, this was the response to parents’ concerns over the safety of their children. With the rise in crime committed at schools, more than 80 bills in 33 states have been introduced to arm teachers in schools, which would allow teachers to carry concealed weapons with them. Training or not, bringing guns into schools is not a solution to curb violence. </a:t>
            </a:r>
            <a:endParaRPr lang="en-US" sz="2400" dirty="0"/>
          </a:p>
        </p:txBody>
      </p:sp>
    </p:spTree>
    <p:extLst>
      <p:ext uri="{BB962C8B-B14F-4D97-AF65-F5344CB8AC3E}">
        <p14:creationId xmlns:p14="http://schemas.microsoft.com/office/powerpoint/2010/main" val="407776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Draft Your Introduction </a:t>
            </a:r>
            <a:endParaRPr lang="en-US" dirty="0"/>
          </a:p>
        </p:txBody>
      </p:sp>
      <p:sp>
        <p:nvSpPr>
          <p:cNvPr id="3" name="Content Placeholder 2"/>
          <p:cNvSpPr>
            <a:spLocks noGrp="1"/>
          </p:cNvSpPr>
          <p:nvPr>
            <p:ph sz="half" idx="1"/>
          </p:nvPr>
        </p:nvSpPr>
        <p:spPr/>
        <p:txBody>
          <a:bodyPr/>
          <a:lstStyle/>
          <a:p>
            <a:pPr marL="457200" indent="-457200">
              <a:buAutoNum type="arabicPeriod"/>
            </a:pPr>
            <a:r>
              <a:rPr lang="en-US" dirty="0" smtClean="0"/>
              <a:t>Discuss how to start your introduction. </a:t>
            </a:r>
          </a:p>
          <a:p>
            <a:pPr marL="457200" indent="-457200">
              <a:buAutoNum type="arabicPeriod"/>
            </a:pPr>
            <a:r>
              <a:rPr lang="en-US" dirty="0" smtClean="0"/>
              <a:t>Should have the following information: </a:t>
            </a:r>
          </a:p>
          <a:p>
            <a:r>
              <a:rPr lang="en-US" dirty="0" smtClean="0"/>
              <a:t> Hook- grab the audience. </a:t>
            </a:r>
          </a:p>
          <a:p>
            <a:r>
              <a:rPr lang="en-US" dirty="0" smtClean="0"/>
              <a:t>Explanation of your topic- should be bias. </a:t>
            </a:r>
          </a:p>
          <a:p>
            <a:r>
              <a:rPr lang="en-US" dirty="0" smtClean="0"/>
              <a:t>State your claim.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534886"/>
            <a:ext cx="5281092" cy="3020785"/>
          </a:xfrm>
        </p:spPr>
      </p:pic>
      <p:sp>
        <p:nvSpPr>
          <p:cNvPr id="6" name="TextBox 5"/>
          <p:cNvSpPr txBox="1"/>
          <p:nvPr/>
        </p:nvSpPr>
        <p:spPr>
          <a:xfrm>
            <a:off x="6097521" y="4620985"/>
            <a:ext cx="5355771" cy="1938992"/>
          </a:xfrm>
          <a:prstGeom prst="rect">
            <a:avLst/>
          </a:prstGeom>
          <a:noFill/>
        </p:spPr>
        <p:txBody>
          <a:bodyPr wrap="square" rtlCol="0">
            <a:spAutoFit/>
          </a:bodyPr>
          <a:lstStyle/>
          <a:p>
            <a:pPr algn="ctr"/>
            <a:r>
              <a:rPr lang="en-US" sz="6000" dirty="0" smtClean="0">
                <a:solidFill>
                  <a:srgbClr val="FF0000"/>
                </a:solidFill>
              </a:rPr>
              <a:t>Make it INTERESTING!!!</a:t>
            </a:r>
            <a:endParaRPr lang="en-US" sz="6000" dirty="0">
              <a:solidFill>
                <a:srgbClr val="FF0000"/>
              </a:solidFill>
            </a:endParaRPr>
          </a:p>
        </p:txBody>
      </p:sp>
    </p:spTree>
    <p:extLst>
      <p:ext uri="{BB962C8B-B14F-4D97-AF65-F5344CB8AC3E}">
        <p14:creationId xmlns:p14="http://schemas.microsoft.com/office/powerpoint/2010/main" val="1751831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33277" y="2286000"/>
            <a:ext cx="3924821" cy="3581400"/>
          </a:xfrm>
        </p:spPr>
      </p:pic>
      <p:sp>
        <p:nvSpPr>
          <p:cNvPr id="4" name="Content Placeholder 3"/>
          <p:cNvSpPr>
            <a:spLocks noGrp="1"/>
          </p:cNvSpPr>
          <p:nvPr>
            <p:ph sz="half" idx="2"/>
          </p:nvPr>
        </p:nvSpPr>
        <p:spPr/>
        <p:txBody>
          <a:bodyPr>
            <a:normAutofit/>
          </a:bodyPr>
          <a:lstStyle/>
          <a:p>
            <a:r>
              <a:rPr lang="en-US" sz="3600" dirty="0" smtClean="0"/>
              <a:t>Present your introduction to the class. </a:t>
            </a:r>
          </a:p>
          <a:p>
            <a:r>
              <a:rPr lang="en-US" sz="3600" dirty="0" smtClean="0"/>
              <a:t>Remember not to give away details in your introduction. </a:t>
            </a:r>
            <a:endParaRPr lang="en-US" sz="3600" dirty="0"/>
          </a:p>
        </p:txBody>
      </p:sp>
    </p:spTree>
    <p:extLst>
      <p:ext uri="{BB962C8B-B14F-4D97-AF65-F5344CB8AC3E}">
        <p14:creationId xmlns:p14="http://schemas.microsoft.com/office/powerpoint/2010/main" val="2569178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129</TotalTime>
  <Words>208</Words>
  <Application>Microsoft Office PowerPoint</Application>
  <PresentationFormat>Widescreen</PresentationFormat>
  <Paragraphs>41</Paragraphs>
  <Slides>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Franklin Gothic Book</vt:lpstr>
      <vt:lpstr>Crop</vt:lpstr>
      <vt:lpstr>March 15th, 2016</vt:lpstr>
      <vt:lpstr>Focus Standard </vt:lpstr>
      <vt:lpstr>Opening- Purpose of the Project </vt:lpstr>
      <vt:lpstr>Purpose of an Effective Introduction</vt:lpstr>
      <vt:lpstr>PowerPoint Presentation</vt:lpstr>
      <vt:lpstr>Effective Ways to HOOK a Reader…</vt:lpstr>
      <vt:lpstr>Teacher Model</vt:lpstr>
      <vt:lpstr>Task- Draft Your Introduction </vt:lpstr>
      <vt:lpstr>Closing</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15th, 2016</dc:title>
  <dc:creator>Matthew Brown</dc:creator>
  <cp:lastModifiedBy>Matthew Brown</cp:lastModifiedBy>
  <cp:revision>21</cp:revision>
  <cp:lastPrinted>2016-03-15T14:11:13Z</cp:lastPrinted>
  <dcterms:created xsi:type="dcterms:W3CDTF">2016-03-15T01:24:38Z</dcterms:created>
  <dcterms:modified xsi:type="dcterms:W3CDTF">2016-03-15T14:19:31Z</dcterms:modified>
</cp:coreProperties>
</file>